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1.jpg" ContentType="image/jpeg"/>
  <Override PartName="/ppt/media/image78.jpg" ContentType="image/jpeg"/>
  <Override PartName="/ppt/media/image81.jpg" ContentType="image/jpeg"/>
  <Override PartName="/ppt/media/image82.jpg" ContentType="image/jpeg"/>
  <Override PartName="/ppt/notesSlides/notesSlide7.xml" ContentType="application/vnd.openxmlformats-officedocument.presentationml.notesSlide+xml"/>
  <Override PartName="/ppt/media/image93.jpg" ContentType="image/jpeg"/>
  <Override PartName="/ppt/notesSlides/notesSlide8.xml" ContentType="application/vnd.openxmlformats-officedocument.presentationml.notesSlide+xml"/>
  <Override PartName="/ppt/media/image110.jpg" ContentType="image/jpeg"/>
  <Override PartName="/ppt/notesSlides/notesSlide9.xml" ContentType="application/vnd.openxmlformats-officedocument.presentationml.notesSlide+xml"/>
  <Override PartName="/ppt/media/image111.jpg" ContentType="image/jpeg"/>
  <Override PartName="/ppt/media/image112.jpg" ContentType="image/jpeg"/>
  <Override PartName="/ppt/media/image113.jpg" ContentType="image/jpeg"/>
  <Override PartName="/ppt/media/image114.jpg" ContentType="image/jpeg"/>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25" r:id="rId32"/>
    <p:sldId id="611" r:id="rId33"/>
    <p:sldId id="612" r:id="rId34"/>
    <p:sldId id="613" r:id="rId35"/>
    <p:sldId id="614" r:id="rId36"/>
    <p:sldId id="516" r:id="rId37"/>
    <p:sldId id="519" r:id="rId38"/>
    <p:sldId id="539" r:id="rId39"/>
    <p:sldId id="521" r:id="rId40"/>
    <p:sldId id="540" r:id="rId41"/>
    <p:sldId id="522" r:id="rId42"/>
    <p:sldId id="525" r:id="rId43"/>
    <p:sldId id="517" r:id="rId44"/>
    <p:sldId id="523" r:id="rId45"/>
    <p:sldId id="524" r:id="rId46"/>
    <p:sldId id="528" r:id="rId47"/>
    <p:sldId id="526" r:id="rId48"/>
    <p:sldId id="529" r:id="rId49"/>
    <p:sldId id="531" r:id="rId50"/>
    <p:sldId id="532" r:id="rId51"/>
    <p:sldId id="533" r:id="rId52"/>
    <p:sldId id="615" r:id="rId53"/>
    <p:sldId id="534" r:id="rId54"/>
    <p:sldId id="530" r:id="rId55"/>
    <p:sldId id="535" r:id="rId56"/>
    <p:sldId id="536" r:id="rId57"/>
    <p:sldId id="537" r:id="rId58"/>
    <p:sldId id="538" r:id="rId59"/>
    <p:sldId id="623" r:id="rId60"/>
    <p:sldId id="542" r:id="rId61"/>
    <p:sldId id="616" r:id="rId62"/>
    <p:sldId id="543" r:id="rId63"/>
    <p:sldId id="624" r:id="rId64"/>
    <p:sldId id="541" r:id="rId65"/>
    <p:sldId id="596" r:id="rId66"/>
    <p:sldId id="597" r:id="rId67"/>
    <p:sldId id="598" r:id="rId68"/>
    <p:sldId id="601" r:id="rId69"/>
    <p:sldId id="602" r:id="rId70"/>
    <p:sldId id="603" r:id="rId71"/>
    <p:sldId id="604" r:id="rId72"/>
    <p:sldId id="605" r:id="rId73"/>
    <p:sldId id="606" r:id="rId74"/>
    <p:sldId id="544" r:id="rId75"/>
    <p:sldId id="545" r:id="rId76"/>
    <p:sldId id="548" r:id="rId77"/>
    <p:sldId id="546" r:id="rId78"/>
    <p:sldId id="550" r:id="rId79"/>
    <p:sldId id="551" r:id="rId80"/>
    <p:sldId id="552" r:id="rId81"/>
    <p:sldId id="553" r:id="rId82"/>
    <p:sldId id="554" r:id="rId83"/>
    <p:sldId id="556" r:id="rId84"/>
    <p:sldId id="557" r:id="rId85"/>
    <p:sldId id="555" r:id="rId86"/>
    <p:sldId id="558" r:id="rId87"/>
    <p:sldId id="560" r:id="rId88"/>
    <p:sldId id="561" r:id="rId89"/>
    <p:sldId id="562" r:id="rId90"/>
    <p:sldId id="563" r:id="rId91"/>
    <p:sldId id="565" r:id="rId92"/>
    <p:sldId id="567" r:id="rId93"/>
    <p:sldId id="568" r:id="rId94"/>
    <p:sldId id="569" r:id="rId95"/>
    <p:sldId id="570" r:id="rId96"/>
    <p:sldId id="571" r:id="rId97"/>
    <p:sldId id="572" r:id="rId98"/>
    <p:sldId id="573" r:id="rId99"/>
    <p:sldId id="574" r:id="rId100"/>
    <p:sldId id="575" r:id="rId101"/>
    <p:sldId id="576" r:id="rId102"/>
    <p:sldId id="577" r:id="rId103"/>
    <p:sldId id="578" r:id="rId104"/>
    <p:sldId id="580" r:id="rId105"/>
    <p:sldId id="579" r:id="rId106"/>
    <p:sldId id="582" r:id="rId107"/>
    <p:sldId id="583" r:id="rId108"/>
    <p:sldId id="584" r:id="rId109"/>
    <p:sldId id="585" r:id="rId110"/>
    <p:sldId id="349" r:id="rId111"/>
    <p:sldId id="350" r:id="rId112"/>
    <p:sldId id="351" r:id="rId113"/>
    <p:sldId id="352" r:id="rId114"/>
    <p:sldId id="353" r:id="rId115"/>
    <p:sldId id="587" r:id="rId116"/>
    <p:sldId id="354" r:id="rId117"/>
    <p:sldId id="356" r:id="rId118"/>
    <p:sldId id="357" r:id="rId119"/>
    <p:sldId id="360" r:id="rId120"/>
    <p:sldId id="361" r:id="rId121"/>
    <p:sldId id="588" r:id="rId122"/>
    <p:sldId id="592" r:id="rId123"/>
    <p:sldId id="589" r:id="rId124"/>
    <p:sldId id="590" r:id="rId125"/>
    <p:sldId id="591" r:id="rId126"/>
    <p:sldId id="594" r:id="rId127"/>
    <p:sldId id="595" r:id="rId128"/>
    <p:sldId id="483" r:id="rId129"/>
    <p:sldId id="265" r:id="rId130"/>
    <p:sldId id="266" r:id="rId131"/>
    <p:sldId id="267" r:id="rId132"/>
    <p:sldId id="268" r:id="rId133"/>
    <p:sldId id="269" r:id="rId134"/>
    <p:sldId id="270" r:id="rId135"/>
    <p:sldId id="271" r:id="rId136"/>
    <p:sldId id="272" r:id="rId137"/>
    <p:sldId id="273" r:id="rId138"/>
    <p:sldId id="274" r:id="rId139"/>
    <p:sldId id="275" r:id="rId140"/>
    <p:sldId id="276" r:id="rId141"/>
    <p:sldId id="311" r:id="rId142"/>
    <p:sldId id="307" r:id="rId143"/>
    <p:sldId id="308" r:id="rId144"/>
    <p:sldId id="617" r:id="rId145"/>
    <p:sldId id="362" r:id="rId146"/>
    <p:sldId id="363" r:id="rId147"/>
    <p:sldId id="599" r:id="rId148"/>
    <p:sldId id="364" r:id="rId149"/>
    <p:sldId id="608" r:id="rId150"/>
    <p:sldId id="609" r:id="rId151"/>
    <p:sldId id="626" r:id="rId152"/>
    <p:sldId id="610" r:id="rId153"/>
    <p:sldId id="618" r:id="rId154"/>
    <p:sldId id="620" r:id="rId155"/>
    <p:sldId id="622" r:id="rId156"/>
    <p:sldId id="62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53D9-DD3D-43EE-A8F5-5658C051FF30}" v="26" dt="2020-01-30T21:07:03.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65" d="100"/>
          <a:sy n="165" d="100"/>
        </p:scale>
        <p:origin x="412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16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64</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74</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139</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1/30/2020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1/30/2020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9.png"/><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123.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70.png"/></Relationships>
</file>

<file path=ppt/slides/_rels/slide1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48.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92.jpg"/><Relationship Id="rId7" Type="http://schemas.openxmlformats.org/officeDocument/2006/relationships/image" Target="../media/image106.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10.jpg"/><Relationship Id="rId5" Type="http://schemas.openxmlformats.org/officeDocument/2006/relationships/image" Target="../media/image105.jpg"/><Relationship Id="rId10" Type="http://schemas.openxmlformats.org/officeDocument/2006/relationships/image" Target="../media/image109.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8.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3.jpg"/></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0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8.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1.jpg"/><Relationship Id="rId4" Type="http://schemas.openxmlformats.org/officeDocument/2006/relationships/image" Target="../media/image60.emf"/></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2.emf"/><Relationship Id="rId4" Type="http://schemas.openxmlformats.org/officeDocument/2006/relationships/package" Target="../embeddings/Microsoft_Excel_Worksheet3.xlsx"/></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1.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1.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1.emf"/></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4.png"/><Relationship Id="rId4" Type="http://schemas.openxmlformats.org/officeDocument/2006/relationships/image" Target="../media/image73.emf"/></Relationships>
</file>

<file path=ppt/slides/_rels/slide94.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4.png"/><Relationship Id="rId4" Type="http://schemas.openxmlformats.org/officeDocument/2006/relationships/image" Target="../media/image75.emf"/></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120</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145</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146</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a:xfrm>
            <a:off x="521207" y="448056"/>
            <a:ext cx="8015122" cy="640080"/>
          </a:xfrm>
        </p:spPr>
        <p:txBody>
          <a:bodyPr>
            <a:normAutofit/>
          </a:bodyPr>
          <a:lstStyle/>
          <a:p>
            <a:r>
              <a:rPr lang="en-US" dirty="0"/>
              <a:t>Great Books to Learn More About Machine Learning  </a:t>
            </a:r>
          </a:p>
        </p:txBody>
      </p:sp>
      <p:pic>
        <p:nvPicPr>
          <p:cNvPr id="9" name="Picture 8" descr="A close up of a frog&#10;&#10;Description automatically generated">
            <a:extLst>
              <a:ext uri="{FF2B5EF4-FFF2-40B4-BE49-F238E27FC236}">
                <a16:creationId xmlns:a16="http://schemas.microsoft.com/office/drawing/2014/main" id="{E636680A-8257-4EDA-913A-65D66F41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46" y="2013995"/>
            <a:ext cx="2037661" cy="2668748"/>
          </a:xfrm>
          <a:prstGeom prst="rect">
            <a:avLst/>
          </a:prstGeom>
        </p:spPr>
      </p:pic>
      <p:pic>
        <p:nvPicPr>
          <p:cNvPr id="12" name="Picture 11" descr="A close up of a bird&#10;&#10;Description automatically generated">
            <a:extLst>
              <a:ext uri="{FF2B5EF4-FFF2-40B4-BE49-F238E27FC236}">
                <a16:creationId xmlns:a16="http://schemas.microsoft.com/office/drawing/2014/main" id="{D334FBA6-1B8A-4E49-9ED7-27837A65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564" y="2013995"/>
            <a:ext cx="2037661" cy="2668748"/>
          </a:xfrm>
          <a:prstGeom prst="rect">
            <a:avLst/>
          </a:prstGeom>
        </p:spPr>
      </p:pic>
      <p:pic>
        <p:nvPicPr>
          <p:cNvPr id="15" name="Picture 14" descr="A close up of an animal&#10;&#10;Description automatically generated">
            <a:extLst>
              <a:ext uri="{FF2B5EF4-FFF2-40B4-BE49-F238E27FC236}">
                <a16:creationId xmlns:a16="http://schemas.microsoft.com/office/drawing/2014/main" id="{7061401B-5727-4C3B-8A21-70AAC05D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800" y="2013995"/>
            <a:ext cx="2037661" cy="2668748"/>
          </a:xfrm>
          <a:prstGeom prst="rect">
            <a:avLst/>
          </a:prstGeom>
        </p:spPr>
      </p:pic>
      <p:pic>
        <p:nvPicPr>
          <p:cNvPr id="17" name="Picture 16" descr="A close up of an animal&#10;&#10;Description automatically generated">
            <a:extLst>
              <a:ext uri="{FF2B5EF4-FFF2-40B4-BE49-F238E27FC236}">
                <a16:creationId xmlns:a16="http://schemas.microsoft.com/office/drawing/2014/main" id="{6176F9E3-8618-482C-AB49-6E4EBD8D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82" y="2013995"/>
            <a:ext cx="2037662" cy="2668749"/>
          </a:xfrm>
          <a:prstGeom prst="rect">
            <a:avLst/>
          </a:prstGeom>
        </p:spPr>
      </p:pic>
    </p:spTree>
    <p:extLst>
      <p:ext uri="{BB962C8B-B14F-4D97-AF65-F5344CB8AC3E}">
        <p14:creationId xmlns:p14="http://schemas.microsoft.com/office/powerpoint/2010/main" val="28577039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7"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Normalization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70000" lnSpcReduction="20000"/>
          </a:bodyPr>
          <a:lstStyle/>
          <a:p>
            <a:pPr>
              <a:spcAft>
                <a:spcPts val="2000"/>
              </a:spcAft>
            </a:pPr>
            <a:r>
              <a:rPr lang="en-US" b="1" dirty="0"/>
              <a:t>Normalization is another topic we do not have time to explore deeply in this 4-hour class but should at least get mentioned. </a:t>
            </a:r>
          </a:p>
          <a:p>
            <a:pPr>
              <a:spcAft>
                <a:spcPts val="2000"/>
              </a:spcAft>
            </a:pPr>
            <a:r>
              <a:rPr lang="en-US" b="1" dirty="0">
                <a:solidFill>
                  <a:srgbClr val="FF0000"/>
                </a:solidFill>
              </a:rPr>
              <a:t>Normalization </a:t>
            </a:r>
            <a:r>
              <a:rPr lang="en-US" b="1" dirty="0">
                <a:solidFill>
                  <a:schemeClr val="tx1"/>
                </a:solidFill>
              </a:rPr>
              <a:t>is scaling and converting the values of each variable, so they are relatively close together. </a:t>
            </a:r>
          </a:p>
          <a:p>
            <a:pPr marL="285750" indent="-285750">
              <a:spcAft>
                <a:spcPts val="2000"/>
              </a:spcAft>
              <a:buFont typeface="Arial" panose="020B0604020202020204" pitchFamily="34" charset="0"/>
              <a:buChar char="•"/>
            </a:pPr>
            <a:r>
              <a:rPr lang="en-US" dirty="0">
                <a:solidFill>
                  <a:schemeClr val="tx1"/>
                </a:solidFill>
              </a:rPr>
              <a:t>Imagine you had a variable </a:t>
            </a:r>
            <a:r>
              <a:rPr lang="en-US" b="1" i="1" dirty="0">
                <a:solidFill>
                  <a:schemeClr val="tx1"/>
                </a:solidFill>
              </a:rPr>
              <a:t>age</a:t>
            </a:r>
            <a:r>
              <a:rPr lang="en-US" dirty="0">
                <a:solidFill>
                  <a:schemeClr val="tx1"/>
                </a:solidFill>
              </a:rPr>
              <a:t> whose values typically range in 0-99. </a:t>
            </a:r>
          </a:p>
          <a:p>
            <a:pPr marL="285750" indent="-285750">
              <a:spcAft>
                <a:spcPts val="2000"/>
              </a:spcAft>
              <a:buFont typeface="Arial" panose="020B0604020202020204" pitchFamily="34" charset="0"/>
              <a:buChar char="•"/>
            </a:pPr>
            <a:r>
              <a:rPr lang="en-US" dirty="0">
                <a:solidFill>
                  <a:schemeClr val="tx1"/>
                </a:solidFill>
              </a:rPr>
              <a:t>But you had another variable </a:t>
            </a:r>
            <a:r>
              <a:rPr lang="en-US" b="1" i="1" dirty="0">
                <a:solidFill>
                  <a:schemeClr val="tx1"/>
                </a:solidFill>
              </a:rPr>
              <a:t>income</a:t>
            </a:r>
            <a:r>
              <a:rPr lang="en-US" dirty="0">
                <a:solidFill>
                  <a:schemeClr val="tx1"/>
                </a:solidFill>
              </a:rPr>
              <a:t> that typically ranges from 30,000 to 1,000,000.</a:t>
            </a:r>
          </a:p>
          <a:p>
            <a:pPr marL="285750" indent="-285750">
              <a:spcAft>
                <a:spcPts val="2000"/>
              </a:spcAft>
              <a:buFont typeface="Arial" panose="020B0604020202020204" pitchFamily="34" charset="0"/>
              <a:buChar char="•"/>
            </a:pPr>
            <a:r>
              <a:rPr lang="en-US" dirty="0">
                <a:solidFill>
                  <a:schemeClr val="tx1"/>
                </a:solidFill>
              </a:rPr>
              <a:t>Because these ranges are so drastically different, fitting a model is not going to be productive until you transform them somehow. </a:t>
            </a:r>
          </a:p>
          <a:p>
            <a:pPr>
              <a:spcAft>
                <a:spcPts val="2000"/>
              </a:spcAft>
            </a:pPr>
            <a:r>
              <a:rPr lang="en-US" b="1" dirty="0">
                <a:solidFill>
                  <a:schemeClr val="tx1"/>
                </a:solidFill>
              </a:rPr>
              <a:t>There are a variety of techniques you can employ from linear scaling to fitting to a standard normal distribution. </a:t>
            </a:r>
            <a:endParaRPr lang="en-US" b="1"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5" name="Picture 4" descr="A close up of a remote control&#10;&#10;Description automatically generated">
            <a:extLst>
              <a:ext uri="{FF2B5EF4-FFF2-40B4-BE49-F238E27FC236}">
                <a16:creationId xmlns:a16="http://schemas.microsoft.com/office/drawing/2014/main" id="{533C81AB-9E30-43E9-A818-6F031532A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602" y="1435608"/>
            <a:ext cx="3880413" cy="2586942"/>
          </a:xfrm>
          <a:prstGeom prst="rect">
            <a:avLst/>
          </a:prstGeom>
        </p:spPr>
      </p:pic>
    </p:spTree>
    <p:extLst>
      <p:ext uri="{BB962C8B-B14F-4D97-AF65-F5344CB8AC3E}">
        <p14:creationId xmlns:p14="http://schemas.microsoft.com/office/powerpoint/2010/main" val="2619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1"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5"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099"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3"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7"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1"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0 </m:t>
                    </m:r>
                    <m:f>
                      <m:fPr>
                        <m:ctrlPr>
                          <a:rPr lang="en-US" i="1" smtClean="0">
                            <a:latin typeface="Cambria Math" panose="02040503050406030204" pitchFamily="18" charset="0"/>
                          </a:rPr>
                        </m:ctrlPr>
                      </m:fPr>
                      <m:num>
                        <m:r>
                          <a:rPr lang="en-US" b="0" i="1" smtClean="0">
                            <a:latin typeface="Cambria Math" panose="02040503050406030204" pitchFamily="18" charset="0"/>
                          </a:rPr>
                          <m:t>0+16</m:t>
                        </m:r>
                      </m:num>
                      <m:den>
                        <m:r>
                          <a:rPr lang="en-US" b="0" i="1" smtClean="0">
                            <a:latin typeface="Cambria Math" panose="02040503050406030204" pitchFamily="18" charset="0"/>
                          </a:rPr>
                          <m:t>0+16+14+20</m:t>
                        </m:r>
                      </m:den>
                    </m:f>
                    <m:r>
                      <a:rPr lang="en-US" b="0" i="1" smtClean="0">
                        <a:latin typeface="Cambria Math" panose="02040503050406030204" pitchFamily="18" charset="0"/>
                      </a:rPr>
                      <m:t>+0.484429</m:t>
                    </m:r>
                    <m:f>
                      <m:fPr>
                        <m:ctrlPr>
                          <a:rPr lang="en-US" i="1">
                            <a:latin typeface="Cambria Math" panose="02040503050406030204" pitchFamily="18" charset="0"/>
                          </a:rPr>
                        </m:ctrlPr>
                      </m:fPr>
                      <m:num>
                        <m:r>
                          <a:rPr lang="en-US" b="0" i="1" smtClean="0">
                            <a:latin typeface="Cambria Math" panose="02040503050406030204" pitchFamily="18" charset="0"/>
                          </a:rPr>
                          <m:t>14+20</m:t>
                        </m:r>
                      </m:num>
                      <m:den>
                        <m:r>
                          <a:rPr lang="en-US" b="0" i="1" smtClean="0">
                            <a:latin typeface="Cambria Math" panose="02040503050406030204" pitchFamily="18" charset="0"/>
                          </a:rPr>
                          <m:t>0+</m:t>
                        </m:r>
                        <m:r>
                          <a:rPr lang="en-US" i="1">
                            <a:latin typeface="Cambria Math" panose="02040503050406030204" pitchFamily="18" charset="0"/>
                          </a:rPr>
                          <m:t>16+14+20</m:t>
                        </m:r>
                      </m:den>
                    </m:f>
                    <m:r>
                      <a:rPr lang="en-US" b="0" i="1" smtClean="0">
                        <a:latin typeface="Cambria Math" panose="02040503050406030204" pitchFamily="18" charset="0"/>
                      </a:rPr>
                      <m:t>= .32941172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5"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19"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7921</TotalTime>
  <Words>9774</Words>
  <Application>Microsoft Office PowerPoint</Application>
  <PresentationFormat>Widescreen</PresentationFormat>
  <Paragraphs>1221</Paragraphs>
  <Slides>156</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70"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A Note About Normalization</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PowerPoint Presentation</vt:lpstr>
      <vt:lpstr>Section VII Going Forward</vt:lpstr>
      <vt:lpstr>Final Thoughts</vt:lpstr>
      <vt:lpstr>Great Books to Learn More About Machine Learning  </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282</cp:revision>
  <dcterms:created xsi:type="dcterms:W3CDTF">2019-03-03T21:22:54Z</dcterms:created>
  <dcterms:modified xsi:type="dcterms:W3CDTF">2020-01-30T21:31:29Z</dcterms:modified>
  <cp:version/>
</cp:coreProperties>
</file>